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0" r:id="rId2"/>
    <p:sldId id="256" r:id="rId3"/>
    <p:sldId id="257" r:id="rId4"/>
    <p:sldId id="266" r:id="rId5"/>
    <p:sldId id="262" r:id="rId6"/>
    <p:sldId id="274" r:id="rId7"/>
    <p:sldId id="263" r:id="rId8"/>
    <p:sldId id="275" r:id="rId9"/>
    <p:sldId id="265" r:id="rId10"/>
    <p:sldId id="259" r:id="rId11"/>
  </p:sldIdLst>
  <p:sldSz cx="12192000" cy="6858000"/>
  <p:notesSz cx="6858000" cy="9144000"/>
  <p:embeddedFontLst>
    <p:embeddedFont>
      <p:font typeface="나눔스퀘어라운드OTF Bold" panose="020B0600000101010101" charset="-127"/>
      <p:bold r:id="rId13"/>
    </p:embeddedFont>
    <p:embeddedFont>
      <p:font typeface="나눔스퀘어라운드OTF ExtraBold" panose="020B0600000101010101" charset="-127"/>
      <p:bold r:id="rId14"/>
    </p:embeddedFont>
    <p:embeddedFont>
      <p:font typeface="나눔스퀘어라운드OTF Regular" panose="020B0600000101010101" charset="-127"/>
      <p:regular r:id="rId15"/>
    </p:embeddedFont>
    <p:embeddedFont>
      <p:font typeface="나눔스퀘어라운드 Light" panose="020B0600000101010101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B4B"/>
    <a:srgbClr val="FFD569"/>
    <a:srgbClr val="988097"/>
    <a:srgbClr val="FFB77E"/>
    <a:srgbClr val="B8CB43"/>
    <a:srgbClr val="F7F7F7"/>
    <a:srgbClr val="F48F53"/>
    <a:srgbClr val="DDD5DD"/>
    <a:srgbClr val="FFE0B0"/>
    <a:srgbClr val="FF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950" autoAdjust="0"/>
  </p:normalViewPr>
  <p:slideViewPr>
    <p:cSldViewPr snapToGrid="0">
      <p:cViewPr varScale="1">
        <p:scale>
          <a:sx n="65" d="100"/>
          <a:sy n="65" d="100"/>
        </p:scale>
        <p:origin x="1286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3531A-2143-44A4-8651-0E9BB12D7349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4BD70-0049-4BB2-8028-96709184ACF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52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우리가 사는 세상을 더 나은 쪽으로 나아가게 하는</a:t>
            </a:r>
            <a:r>
              <a:rPr lang="en-US" altLang="ko-KR" sz="1200" dirty="0"/>
              <a:t>, </a:t>
            </a:r>
            <a:r>
              <a:rPr lang="ko-KR" altLang="en-US" sz="1200" dirty="0"/>
              <a:t>그 시작은</a:t>
            </a:r>
          </a:p>
          <a:p>
            <a:endParaRPr lang="ko-KR" altLang="en-US" sz="1200" dirty="0"/>
          </a:p>
          <a:p>
            <a:r>
              <a:rPr lang="ko-KR" altLang="en-US" sz="1200" dirty="0"/>
              <a:t>언제나 보통 사람의 선의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배고픔을 겪고 있을 아이들에 대한 관심과 </a:t>
            </a:r>
          </a:p>
          <a:p>
            <a:endParaRPr lang="ko-KR" altLang="en-US" sz="1200" dirty="0"/>
          </a:p>
          <a:p>
            <a:r>
              <a:rPr lang="ko-KR" altLang="en-US" sz="1200" dirty="0"/>
              <a:t>그 아이들이 좀 더 편히 배부르기를 바라는 선한 사람들의 돌봄을 </a:t>
            </a:r>
          </a:p>
          <a:p>
            <a:endParaRPr lang="ko-KR" altLang="en-US" sz="1200" dirty="0"/>
          </a:p>
          <a:p>
            <a:r>
              <a:rPr lang="ko-KR" altLang="en-US" sz="1200" dirty="0"/>
              <a:t>우리 모두에게 환기 시켜 주는 것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/>
              <a:t>더 나은 사회를 만들기 위해  </a:t>
            </a:r>
          </a:p>
          <a:p>
            <a:r>
              <a:rPr lang="ko-KR" altLang="en-US" sz="1200" dirty="0"/>
              <a:t>용기 냈던 가게들을 재조명하고</a:t>
            </a:r>
          </a:p>
          <a:p>
            <a:endParaRPr lang="ko-KR" altLang="en-US" sz="1200" dirty="0"/>
          </a:p>
          <a:p>
            <a:r>
              <a:rPr lang="ko-KR" altLang="en-US" sz="1200" dirty="0"/>
              <a:t>결식아동을 위한 도움들이 </a:t>
            </a:r>
          </a:p>
          <a:p>
            <a:r>
              <a:rPr lang="ko-KR" altLang="en-US" sz="1200" dirty="0"/>
              <a:t>가장 필요한 곳에 </a:t>
            </a:r>
            <a:r>
              <a:rPr lang="ko-KR" altLang="en-US" sz="1200" dirty="0" err="1"/>
              <a:t>의미있게</a:t>
            </a:r>
            <a:r>
              <a:rPr lang="ko-KR" altLang="en-US" sz="1200" dirty="0"/>
              <a:t> 쓰일 수 있도록 </a:t>
            </a:r>
          </a:p>
          <a:p>
            <a:r>
              <a:rPr lang="ko-KR" altLang="en-US" sz="1200" dirty="0"/>
              <a:t>적극적인 행동을 통해  </a:t>
            </a:r>
            <a:r>
              <a:rPr lang="ko-KR" altLang="en-US" sz="1200" dirty="0" err="1"/>
              <a:t>지켜가야할</a:t>
            </a:r>
            <a:r>
              <a:rPr lang="ko-KR" altLang="en-US" sz="1200" dirty="0"/>
              <a:t> 가치를 함께 지켜가고</a:t>
            </a:r>
          </a:p>
          <a:p>
            <a:r>
              <a:rPr lang="ko-KR" altLang="en-US" sz="1200" dirty="0"/>
              <a:t>실제적인 변화를 함께 만들어 나가고자 함 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우리 안에 있는 선함을 깨워</a:t>
            </a:r>
          </a:p>
          <a:p>
            <a:endParaRPr lang="ko-KR" altLang="en-US" sz="1200" dirty="0"/>
          </a:p>
          <a:p>
            <a:r>
              <a:rPr lang="ko-KR" altLang="en-US" sz="1200" dirty="0"/>
              <a:t>함께 배고픈 아이들에게 관심을 가지고 돌보는 것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pPr lvl="0"/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제도가 미처 닿지 못하는 그늘을 밝히고</a:t>
            </a:r>
          </a:p>
          <a:p>
            <a:pPr lvl="0"/>
            <a:endParaRPr lang="ko-KR" altLang="en-US" sz="1200" dirty="0">
              <a:solidFill>
                <a:prstClr val="black"/>
              </a:solidFill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제도가 채 갖지 못하는 온기를 불어 넣는 것</a:t>
            </a:r>
          </a:p>
          <a:p>
            <a:pPr lvl="0"/>
            <a:endParaRPr lang="ko-KR" altLang="en-US" sz="1200" dirty="0">
              <a:solidFill>
                <a:prstClr val="black"/>
              </a:solidFill>
            </a:endParaRPr>
          </a:p>
          <a:p>
            <a:pPr lvl="0"/>
            <a:endParaRPr lang="ko-KR" altLang="en-US" sz="1200" dirty="0">
              <a:solidFill>
                <a:prstClr val="black"/>
              </a:solidFill>
            </a:endParaRPr>
          </a:p>
          <a:p>
            <a:pPr lvl="0"/>
            <a:endParaRPr lang="ko-KR" altLang="en-US" sz="1200" dirty="0">
              <a:solidFill>
                <a:prstClr val="black"/>
              </a:solidFill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선한 영향력 프로젝트란</a:t>
            </a:r>
            <a:r>
              <a:rPr lang="en-US" altLang="ko-KR" sz="1200" dirty="0">
                <a:solidFill>
                  <a:prstClr val="black"/>
                </a:solidFill>
              </a:rPr>
              <a:t>?  </a:t>
            </a:r>
            <a:r>
              <a:rPr lang="ko-KR" altLang="en-US" sz="1200" dirty="0">
                <a:solidFill>
                  <a:prstClr val="black"/>
                </a:solidFill>
              </a:rPr>
              <a:t>꿈나무 카드를 가지고 오는 결식 아동 들에게 </a:t>
            </a:r>
          </a:p>
          <a:p>
            <a:pPr lvl="0"/>
            <a:endParaRPr lang="ko-KR" altLang="en-US" sz="1200" dirty="0">
              <a:solidFill>
                <a:prstClr val="black"/>
              </a:solidFill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따뜻한 밥 한 끼를 제공하거나 아이들 일상에 다양한 방식으로 도움을 주고자 하는 업체들이 함께하는 프로젝트 </a:t>
            </a:r>
          </a:p>
          <a:p>
            <a:pPr lvl="0"/>
            <a:endParaRPr lang="ko-KR" altLang="en-US" sz="1200" dirty="0">
              <a:solidFill>
                <a:prstClr val="black"/>
              </a:solidFill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이들에 대한  지지와 응원 감사함을 함께 보내고자 하는 것</a:t>
            </a:r>
            <a:r>
              <a:rPr lang="en-US" altLang="ko-KR" sz="1200" dirty="0">
                <a:solidFill>
                  <a:prstClr val="black"/>
                </a:solidFill>
              </a:rPr>
              <a:t>. </a:t>
            </a:r>
          </a:p>
          <a:p>
            <a:pPr lvl="0"/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어린 시절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</a:rPr>
              <a:t>사람답게</a:t>
            </a:r>
            <a:r>
              <a:rPr lang="ko-KR" altLang="en-US" sz="1200" dirty="0">
                <a:solidFill>
                  <a:prstClr val="black"/>
                </a:solidFill>
              </a:rPr>
              <a:t> 사는 법을 알려준 이웃분들에게서 이 프로젝트를 떠올린 것처럼 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</a:p>
          <a:p>
            <a:pPr lvl="0"/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언젠가 선한 영향력의 공동체에서 진심 어린 사랑을 경험한 아이들이 자라서 </a:t>
            </a:r>
          </a:p>
          <a:p>
            <a:pPr lvl="0"/>
            <a:endParaRPr lang="ko-KR" altLang="en-US" sz="1200" dirty="0">
              <a:solidFill>
                <a:prstClr val="black"/>
              </a:solidFill>
            </a:endParaRP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'</a:t>
            </a:r>
            <a:r>
              <a:rPr lang="ko-KR" altLang="en-US" sz="1200" dirty="0">
                <a:solidFill>
                  <a:prstClr val="black"/>
                </a:solidFill>
              </a:rPr>
              <a:t>나도 그런 어른이 </a:t>
            </a:r>
            <a:r>
              <a:rPr lang="ko-KR" altLang="en-US" sz="1200" dirty="0" err="1">
                <a:solidFill>
                  <a:prstClr val="black"/>
                </a:solidFill>
              </a:rPr>
              <a:t>되어야겠다</a:t>
            </a:r>
            <a:r>
              <a:rPr lang="en-US" altLang="ko-KR" sz="1200" dirty="0">
                <a:solidFill>
                  <a:prstClr val="black"/>
                </a:solidFill>
              </a:rPr>
              <a:t>'</a:t>
            </a:r>
            <a:r>
              <a:rPr lang="ko-KR" altLang="en-US" sz="1200" dirty="0">
                <a:solidFill>
                  <a:prstClr val="black"/>
                </a:solidFill>
              </a:rPr>
              <a:t>고 생각하게 하는 것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endParaRPr lang="en-US" altLang="ko-KR" sz="1200" dirty="0">
              <a:solidFill>
                <a:prstClr val="black"/>
              </a:solidFill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어느 하루 우리를 버티게 하는 힘은 </a:t>
            </a:r>
          </a:p>
          <a:p>
            <a:pPr lvl="0"/>
            <a:endParaRPr lang="ko-KR" altLang="en-US" sz="1200" dirty="0">
              <a:solidFill>
                <a:prstClr val="black"/>
              </a:solidFill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평범한 이웃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그 한 사람의 다정한 미소임을</a:t>
            </a:r>
          </a:p>
          <a:p>
            <a:pPr lvl="0"/>
            <a:endParaRPr lang="ko-KR" altLang="en-US" sz="1200" dirty="0">
              <a:solidFill>
                <a:prstClr val="black"/>
              </a:solidFill>
            </a:endParaRPr>
          </a:p>
          <a:p>
            <a:pPr lvl="0"/>
            <a:r>
              <a:rPr lang="ko-KR" altLang="en-US" sz="1200" dirty="0">
                <a:solidFill>
                  <a:prstClr val="black"/>
                </a:solidFill>
              </a:rPr>
              <a:t>그것이 우리의 희망임을 다시금 깨닫게</a:t>
            </a:r>
            <a:r>
              <a:rPr lang="en-US" altLang="ko-KR" sz="1200" dirty="0">
                <a:solidFill>
                  <a:prstClr val="black"/>
                </a:solidFill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4BD70-0049-4BB2-8028-96709184AC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08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아이디어 설명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선한영향력</a:t>
            </a:r>
            <a:r>
              <a:rPr lang="ko-KR" altLang="en-US" dirty="0"/>
              <a:t> 프로젝트를 통해 더 나은 사회를 만들기 위해 용기 낸 가게들을 재조명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결식아동을 위한 도움들이 가장 필요한곳에 </a:t>
            </a:r>
            <a:r>
              <a:rPr lang="ko-KR" altLang="en-US" dirty="0" err="1"/>
              <a:t>의미있게</a:t>
            </a:r>
            <a:r>
              <a:rPr lang="ko-KR" altLang="en-US" dirty="0"/>
              <a:t> 사용될 수 있도록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적극적인 행동을 통해 </a:t>
            </a:r>
            <a:r>
              <a:rPr lang="ko-KR" altLang="en-US" dirty="0" err="1"/>
              <a:t>지켜나가야</a:t>
            </a:r>
            <a:r>
              <a:rPr lang="ko-KR" altLang="en-US" dirty="0"/>
              <a:t> 할 가치를 함께 지켜가고 실제적인 변화를 함께 만들어 나가고자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다시 한 번 결식아동들의 배고픔의 고통을 모두에게 환기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도움의 시작이 특별한 사람들에게서 시작이 아닌 보통의 사람들에게서 시작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기획변경 의도 </a:t>
            </a:r>
            <a:r>
              <a:rPr lang="en-US" altLang="ko-KR" dirty="0"/>
              <a:t>(</a:t>
            </a:r>
            <a:r>
              <a:rPr lang="ko-KR" altLang="en-US" dirty="0"/>
              <a:t>어떤 방향으로 바꿨는지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피드백을 많이 반영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변화의 필요성을 느끼게 되었고</a:t>
            </a:r>
            <a:r>
              <a:rPr lang="en-US" altLang="ko-KR" dirty="0"/>
              <a:t>, </a:t>
            </a:r>
            <a:r>
              <a:rPr lang="ko-KR" altLang="en-US" dirty="0"/>
              <a:t>좀 더 아이들에게 도움이 될 수 있도록 방향을 바꿈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피드백 내용 중에 인상깊었던 부분이 웹사이트를 사용하지 못하는 아이들이 있을 수 있고</a:t>
            </a:r>
            <a:r>
              <a:rPr lang="en-US" altLang="ko-KR" dirty="0"/>
              <a:t>, </a:t>
            </a:r>
            <a:r>
              <a:rPr lang="ko-KR" altLang="en-US" dirty="0"/>
              <a:t>이게 중요한 포인트라는 생각이 듦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강사님이 말씀해 주신 부분이 하나의 캠페인처럼 사이트를 만드는 것이 </a:t>
            </a:r>
            <a:r>
              <a:rPr lang="ko-KR" altLang="en-US" dirty="0" err="1"/>
              <a:t>선한영향력</a:t>
            </a:r>
            <a:r>
              <a:rPr lang="ko-KR" altLang="en-US" dirty="0"/>
              <a:t> 프로젝트를 수행하고 있는 분들에게 지지와 응원을 보낼 수 있는 우리가 할 수 있는 또 하나의 방법이자 도움을 주는 것이라 생각되어 사이트를 만들었다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결국에는 이것을 통해 흔히 </a:t>
            </a:r>
            <a:r>
              <a:rPr lang="en-US" altLang="ko-KR" dirty="0"/>
              <a:t>‘</a:t>
            </a:r>
            <a:r>
              <a:rPr lang="ko-KR" altLang="en-US" dirty="0" err="1"/>
              <a:t>돈쭐내주러</a:t>
            </a:r>
            <a:r>
              <a:rPr lang="ko-KR" altLang="en-US" dirty="0"/>
              <a:t> </a:t>
            </a:r>
            <a:r>
              <a:rPr lang="ko-KR" altLang="en-US" dirty="0" err="1"/>
              <a:t>가자＇라고</a:t>
            </a:r>
            <a:r>
              <a:rPr lang="ko-KR" altLang="en-US" dirty="0"/>
              <a:t> 하는 부분이 아이들에게 궁극적으로 도움이 되는 길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기부나 후원이 단순히 무겁고 어려운 것이 아닌 가볍고 작지만 어려운 일이 아니라는 인식을 </a:t>
            </a:r>
            <a:r>
              <a:rPr lang="ko-KR" altLang="en-US" dirty="0" err="1"/>
              <a:t>심어줌으로써</a:t>
            </a:r>
            <a:r>
              <a:rPr lang="ko-KR" altLang="en-US" dirty="0"/>
              <a:t> 하나의 놀이이자 더 많은 계층의 사람들에게 참여를 독려하고자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기대효과 </a:t>
            </a:r>
            <a:r>
              <a:rPr lang="en-US" altLang="ko-KR" dirty="0"/>
              <a:t>: </a:t>
            </a:r>
            <a:r>
              <a:rPr lang="ko-KR" altLang="en-US" dirty="0"/>
              <a:t>이게 커지게 되면 업체에게 </a:t>
            </a:r>
            <a:r>
              <a:rPr lang="ko-KR" altLang="en-US" dirty="0" err="1"/>
              <a:t>도움이되고</a:t>
            </a:r>
            <a:r>
              <a:rPr lang="ko-KR" altLang="en-US" dirty="0"/>
              <a:t> 아이들에게 더 많은 혜택이 돌아갈 수 있을 것으로 예측함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기준을 가지고 기능을 선택했는지 </a:t>
            </a:r>
            <a:r>
              <a:rPr lang="en-US" altLang="ko-KR" dirty="0"/>
              <a:t>-&gt; </a:t>
            </a:r>
            <a:r>
              <a:rPr lang="en-US" altLang="ko-KR" dirty="0" err="1"/>
              <a:t>qr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ko-KR" altLang="en-US" dirty="0"/>
              <a:t>와우 포인트</a:t>
            </a:r>
            <a:endParaRPr lang="en-US" altLang="ko-KR" dirty="0"/>
          </a:p>
          <a:p>
            <a:r>
              <a:rPr lang="ko-KR" altLang="en-US" dirty="0"/>
              <a:t>꼭 설명했으면 좋겠는 부분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Qr</a:t>
            </a:r>
            <a:r>
              <a:rPr lang="en-US" altLang="ko-KR" dirty="0"/>
              <a:t> </a:t>
            </a:r>
            <a:r>
              <a:rPr lang="ko-KR" altLang="en-US" dirty="0"/>
              <a:t>바로 반영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4BD70-0049-4BB2-8028-96709184AC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09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/>
              <a:t>기획변경 </a:t>
            </a:r>
            <a:r>
              <a:rPr lang="ko-KR" altLang="en-US" dirty="0"/>
              <a:t>의도 </a:t>
            </a:r>
            <a:r>
              <a:rPr lang="en-US" altLang="ko-KR" dirty="0"/>
              <a:t>(</a:t>
            </a:r>
            <a:r>
              <a:rPr lang="ko-KR" altLang="en-US" dirty="0"/>
              <a:t>어떤 방향으로 바꿨는지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피드백을 많이 반영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변화의 필요성을 느끼게 되었고</a:t>
            </a:r>
            <a:r>
              <a:rPr lang="en-US" altLang="ko-KR" dirty="0"/>
              <a:t>, </a:t>
            </a:r>
            <a:r>
              <a:rPr lang="ko-KR" altLang="en-US" dirty="0"/>
              <a:t>좀 더 아이들에게 도움이 될 수 있도록 방향을 바꿈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피드백 내용 중에 인상깊었던 부분이 웹사이트를 사용하지 못하는 아이들이 있을 수 있고</a:t>
            </a:r>
            <a:r>
              <a:rPr lang="en-US" altLang="ko-KR" dirty="0"/>
              <a:t>, </a:t>
            </a:r>
            <a:r>
              <a:rPr lang="ko-KR" altLang="en-US" dirty="0"/>
              <a:t>이게 중요한 포인트라는 생각이 듦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강사님이 말씀해 주신 부분이 하나의 캠페인처럼 사이트를 만드는 것이 </a:t>
            </a:r>
            <a:r>
              <a:rPr lang="ko-KR" altLang="en-US" dirty="0" err="1"/>
              <a:t>선한영향력</a:t>
            </a:r>
            <a:r>
              <a:rPr lang="ko-KR" altLang="en-US" dirty="0"/>
              <a:t> 프로젝트를 수행하고 있는 분들에게 지지와 응원을 보낼 수 있는 우리가 할 수 있는 또 하나의 방법이자 도움을 주는 것이라 생각되어 사이트를 만들었다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결국에는 이것을 통해 흔히 </a:t>
            </a:r>
            <a:r>
              <a:rPr lang="en-US" altLang="ko-KR" dirty="0"/>
              <a:t>‘</a:t>
            </a:r>
            <a:r>
              <a:rPr lang="ko-KR" altLang="en-US" dirty="0" err="1"/>
              <a:t>돈쭐내주러</a:t>
            </a:r>
            <a:r>
              <a:rPr lang="ko-KR" altLang="en-US" dirty="0"/>
              <a:t> </a:t>
            </a:r>
            <a:r>
              <a:rPr lang="ko-KR" altLang="en-US" dirty="0" err="1"/>
              <a:t>가자＇라고</a:t>
            </a:r>
            <a:r>
              <a:rPr lang="ko-KR" altLang="en-US" dirty="0"/>
              <a:t> 하는 부분이 아이들에게 궁극적으로 도움이 되는 길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기부나 후원이 단순히 무겁고 어려운 것이 아닌 가볍고 작지만 어려운 일이 아니라는 인식을 </a:t>
            </a:r>
            <a:r>
              <a:rPr lang="ko-KR" altLang="en-US" dirty="0" err="1"/>
              <a:t>심어줌으로써</a:t>
            </a:r>
            <a:r>
              <a:rPr lang="ko-KR" altLang="en-US" dirty="0"/>
              <a:t> 하나의 놀이이자 더 많은 계층의 사람들에게 참여를 독려하고자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기대효과 </a:t>
            </a:r>
            <a:r>
              <a:rPr lang="en-US" altLang="ko-KR" dirty="0"/>
              <a:t>: </a:t>
            </a:r>
            <a:r>
              <a:rPr lang="ko-KR" altLang="en-US" dirty="0"/>
              <a:t>이게 커지게 되면 업체에게 </a:t>
            </a:r>
            <a:r>
              <a:rPr lang="ko-KR" altLang="en-US" dirty="0" err="1"/>
              <a:t>도움이되고</a:t>
            </a:r>
            <a:r>
              <a:rPr lang="ko-KR" altLang="en-US" dirty="0"/>
              <a:t> 아이들에게 더 많은 혜택이 돌아갈 수 있을 것으로 예측함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기준을 가지고 기능을 선택했는지 </a:t>
            </a:r>
            <a:r>
              <a:rPr lang="en-US" altLang="ko-KR" dirty="0"/>
              <a:t>-&gt; </a:t>
            </a:r>
            <a:r>
              <a:rPr lang="en-US" altLang="ko-KR" dirty="0" err="1"/>
              <a:t>qr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ko-KR" altLang="en-US" dirty="0"/>
              <a:t>와우 포인트</a:t>
            </a:r>
            <a:endParaRPr lang="en-US" altLang="ko-KR" dirty="0"/>
          </a:p>
          <a:p>
            <a:r>
              <a:rPr lang="ko-KR" altLang="en-US" dirty="0"/>
              <a:t>꼭 설명했으면 좋겠는 부분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Qr</a:t>
            </a:r>
            <a:r>
              <a:rPr lang="en-US" altLang="ko-KR" dirty="0"/>
              <a:t> </a:t>
            </a:r>
            <a:r>
              <a:rPr lang="ko-KR" altLang="en-US" dirty="0"/>
              <a:t>바로 반영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4BD70-0049-4BB2-8028-96709184AC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788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아이디어 설명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선한영향력</a:t>
            </a:r>
            <a:r>
              <a:rPr lang="ko-KR" altLang="en-US" dirty="0"/>
              <a:t> 프로젝트를 통해 더 나은 사회를 만들기 위해 용기 낸 가게들을 재조명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결식아동을 위한 도움들이 가장 필요한곳에 </a:t>
            </a:r>
            <a:r>
              <a:rPr lang="ko-KR" altLang="en-US" dirty="0" err="1"/>
              <a:t>의미있게</a:t>
            </a:r>
            <a:r>
              <a:rPr lang="ko-KR" altLang="en-US" dirty="0"/>
              <a:t> 사용될 수 있도록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적극적인 행동을 통해 </a:t>
            </a:r>
            <a:r>
              <a:rPr lang="ko-KR" altLang="en-US" dirty="0" err="1"/>
              <a:t>지켜나가야</a:t>
            </a:r>
            <a:r>
              <a:rPr lang="ko-KR" altLang="en-US" dirty="0"/>
              <a:t> 할 가치를 함께 지켜가고 실제적인 변화를 함께 만들어 나가고자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다시 한 번 결식아동들의 배고픔의 고통을 모두에게 환기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도움의 시작이 특별한 사람들에게서 시작이 아닌 보통의 사람들에게서 시작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4BD70-0049-4BB2-8028-96709184AC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36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아이디어 설명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선한영향력</a:t>
            </a:r>
            <a:r>
              <a:rPr lang="ko-KR" altLang="en-US" dirty="0"/>
              <a:t> 프로젝트를 통해 더 나은 사회를 만들기 위해 용기 낸 가게들을 재조명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결식아동을 위한 도움들이 가장 필요한곳에 </a:t>
            </a:r>
            <a:r>
              <a:rPr lang="ko-KR" altLang="en-US" dirty="0" err="1"/>
              <a:t>의미있게</a:t>
            </a:r>
            <a:r>
              <a:rPr lang="ko-KR" altLang="en-US" dirty="0"/>
              <a:t> 사용될 수 있도록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적극적인 행동을 통해 </a:t>
            </a:r>
            <a:r>
              <a:rPr lang="ko-KR" altLang="en-US" dirty="0" err="1"/>
              <a:t>지켜나가야</a:t>
            </a:r>
            <a:r>
              <a:rPr lang="ko-KR" altLang="en-US" dirty="0"/>
              <a:t> 할 가치를 함께 지켜가고 실제적인 변화를 함께 만들어 나가고자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다시 한 번 결식아동들의 배고픔의 고통을 모두에게 환기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도움의 시작이 특별한 사람들에게서 시작이 아닌 보통의 사람들에게서 시작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4BD70-0049-4BB2-8028-96709184AC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38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4BD70-0049-4BB2-8028-96709184ACF6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63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B1BCD-1556-4A86-B67C-536F639E1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5E9297-1F9E-458A-89E6-130D69B06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43F099-153C-4BC1-ACA2-2E34F31C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1D5BF2-3E1F-425B-9FD5-C38D518B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C3491-C779-4FC5-AB78-2F14D560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36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B889-34DE-42C0-9CBF-F77C2DBB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957C5-9844-4C27-ABD2-47F88D701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0E8D8E-6A0A-4032-B6A1-D8A4EB45F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57FBE-C413-4C3E-8C34-F9224617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6F7B8-5654-4334-A9CC-129572FC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5452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A828BC-4B24-46CB-94F3-28254D778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4109E-2A89-47C8-AE08-2B3A958B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3ACE-685C-4A66-B0FE-A612BBDF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27275-69C1-43E7-A1E3-79AE060F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0BD95-2845-4405-B63C-68A5D983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12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5C89-2A2A-4636-94A9-6878607C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301AF-5E39-4952-91BB-4F2F2042B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CB09F-F20F-42CD-B3FE-B5ED03C8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53834-14D7-4989-B896-EDBD13FA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F575-3AE1-49DD-8E0F-A2F73B48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30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14B3F-957D-4ADB-98C7-583F965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727E0-30B1-467B-A5B6-59B88AAA6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C8D0-AD93-4AE5-9182-CAE5866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9CE1B-29A7-45FA-B194-49FAA9AC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23077-7ED4-471F-AC5B-27C0843B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431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9EB43-7187-4C66-8319-FBA0DD3F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139D2-932F-44EC-B3EE-97B31724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8E3B92-CA82-4267-AD7C-780FB5152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61184-E381-4858-A575-08EFBB9D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69D1DB-7651-47F3-A527-52BEA0BB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BC1201-A25C-408D-B12B-D8AB1E0C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81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14FA8-7469-4F14-9E02-04835B44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279C-D631-49F4-A366-70252BF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149D8-BF9B-4D3B-A4AF-CDA8D0FCB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79F159-ECC5-4202-B0B7-4664EEF69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C5B76-4E91-4C40-8AF5-C3A861735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45E987-93F8-4961-89EF-91B1BD5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70B50B-94AC-440C-A8FE-974BCA15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85F327-D906-4841-9416-7866F66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43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9E2D3-8895-436A-B21B-861F5F4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A328BD-EDB3-42F6-BDA6-173BD6C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A67157-9AC7-4B31-A207-D662A5AF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F5268-6F82-4B0D-8C28-452CF44A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1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DBDA1-A17B-4BA5-8EA4-B34F838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03B43C-EE2D-4647-B30A-B8B1998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E7C82-063B-430C-B896-F0BFC82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76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440ED-979E-4CC3-9566-DD4B15FB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88B87-06BB-45FA-BDD3-E12C4AF9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850403-E66A-4907-A7D5-D12E6AFC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F57E4-BA58-46AD-9DF8-A9DB49B9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415F2-872C-42E8-8ACA-107CC5EF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4FFFB-2732-40EA-BEFA-EB504164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20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8ED8-E3C0-46B6-9ACF-A2A38BEF7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239D20-DF7B-427C-A2C6-BA0A2C01F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218EC-BE4D-4E91-A388-D24F7C72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CB229D-7FBE-4204-8DBC-4976D72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CCC892-51C5-416B-8998-45299191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3D9A4C-7010-4777-9B94-69750A52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02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F16D59-C831-4D42-B3CE-0CC3B95F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51F67-384A-4430-B24D-7A21E9996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6F3BD-D150-41D6-8989-2CA292E7D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324EA-C3C9-41D5-B733-BD1AAC440DEB}" type="datetimeFigureOut">
              <a:rPr lang="ko-KR" altLang="en-US" smtClean="0"/>
              <a:t>2020-07-06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802B8-B1AD-46C1-B816-ED81CD4DA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D92D-C718-4939-BAB0-85549A509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93BC-5FA2-410F-85FC-62818C8E97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3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29.svg"/><Relationship Id="rId7" Type="http://schemas.openxmlformats.org/officeDocument/2006/relationships/image" Target="../media/image23.svg"/><Relationship Id="rId12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9.svg"/><Relationship Id="rId5" Type="http://schemas.openxmlformats.org/officeDocument/2006/relationships/image" Target="../media/image21.svg"/><Relationship Id="rId10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3.svg"/><Relationship Id="rId3" Type="http://schemas.openxmlformats.org/officeDocument/2006/relationships/image" Target="../media/image29.svg"/><Relationship Id="rId7" Type="http://schemas.openxmlformats.org/officeDocument/2006/relationships/image" Target="../media/image25.svg"/><Relationship Id="rId12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21.svg"/><Relationship Id="rId10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12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3.svg"/><Relationship Id="rId5" Type="http://schemas.openxmlformats.org/officeDocument/2006/relationships/image" Target="../media/image25.svg"/><Relationship Id="rId10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D2B533-1743-40EB-A831-25892B009385}"/>
              </a:ext>
            </a:extLst>
          </p:cNvPr>
          <p:cNvSpPr/>
          <p:nvPr/>
        </p:nvSpPr>
        <p:spPr>
          <a:xfrm flipV="1">
            <a:off x="-1" y="374904"/>
            <a:ext cx="12192000" cy="6108192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A8ABF2E-0BC3-4E76-9DCD-0BC6F5B2C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7724" y="5152290"/>
            <a:ext cx="2876550" cy="1400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1A29DC6B-2409-47D1-B608-42DCD4637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7D2F4-29FF-4591-A08B-F8A8B000C380}"/>
              </a:ext>
            </a:extLst>
          </p:cNvPr>
          <p:cNvSpPr txBox="1"/>
          <p:nvPr/>
        </p:nvSpPr>
        <p:spPr>
          <a:xfrm>
            <a:off x="5445861" y="2734290"/>
            <a:ext cx="287655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ko-KR" altLang="en-US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과 함께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D03C3-BE9B-48C0-9ADD-D6462C1A0806}"/>
              </a:ext>
            </a:extLst>
          </p:cNvPr>
          <p:cNvSpPr txBox="1"/>
          <p:nvPr/>
        </p:nvSpPr>
        <p:spPr>
          <a:xfrm>
            <a:off x="5307871" y="3845072"/>
            <a:ext cx="15762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DreamTree</a:t>
            </a:r>
            <a:endParaRPr lang="ko-KR" altLang="en-US" sz="24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BF5B9-BE9C-4857-B18E-0A8B9761CF36}"/>
              </a:ext>
            </a:extLst>
          </p:cNvPr>
          <p:cNvSpPr txBox="1"/>
          <p:nvPr/>
        </p:nvSpPr>
        <p:spPr>
          <a:xfrm>
            <a:off x="5040423" y="4219976"/>
            <a:ext cx="21111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엄규영</a:t>
            </a:r>
            <a:r>
              <a:rPr lang="en-US" altLang="ko-KR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 err="1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박은하</a:t>
            </a:r>
            <a:r>
              <a:rPr lang="en-US" altLang="ko-KR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, </a:t>
            </a:r>
            <a:r>
              <a:rPr lang="ko-KR" altLang="en-US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김소연</a:t>
            </a:r>
          </a:p>
        </p:txBody>
      </p:sp>
      <p:pic>
        <p:nvPicPr>
          <p:cNvPr id="4" name="그림 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80212DDC-C432-4957-93DB-BE570E496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57" y="2224544"/>
            <a:ext cx="1749304" cy="1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3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963BA2-E471-4B59-A3C4-85FAE927A700}"/>
              </a:ext>
            </a:extLst>
          </p:cNvPr>
          <p:cNvSpPr/>
          <p:nvPr/>
        </p:nvSpPr>
        <p:spPr>
          <a:xfrm>
            <a:off x="-1" y="0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F4D5F-2EB4-44C5-B412-75725B0B8498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79608DA-9AD2-4C54-91CC-E4F2DE700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4628415"/>
            <a:ext cx="2962275" cy="192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3FD00-140C-49EA-AC40-0FBE81632C9D}"/>
              </a:ext>
            </a:extLst>
          </p:cNvPr>
          <p:cNvSpPr txBox="1"/>
          <p:nvPr/>
        </p:nvSpPr>
        <p:spPr>
          <a:xfrm>
            <a:off x="180977" y="2695504"/>
            <a:ext cx="1183004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“THANK YOU FOR WATCHING”</a:t>
            </a:r>
            <a:endParaRPr lang="ko-KR" altLang="en-US" sz="6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72FD011-8D4E-499F-BA59-5538156AC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1662" y="0"/>
            <a:ext cx="828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1541B347-CF50-4D49-8F50-7578376E43F1}"/>
              </a:ext>
            </a:extLst>
          </p:cNvPr>
          <p:cNvSpPr/>
          <p:nvPr/>
        </p:nvSpPr>
        <p:spPr>
          <a:xfrm>
            <a:off x="3036052" y="2124467"/>
            <a:ext cx="3052454" cy="2526008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8035D9F-E10B-458C-A84F-CC1ADADEA1F6}"/>
              </a:ext>
            </a:extLst>
          </p:cNvPr>
          <p:cNvSpPr/>
          <p:nvPr/>
        </p:nvSpPr>
        <p:spPr>
          <a:xfrm>
            <a:off x="-10628" y="2124467"/>
            <a:ext cx="3052454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AF674A-2E2E-4209-933A-AE6C079B328B}"/>
              </a:ext>
            </a:extLst>
          </p:cNvPr>
          <p:cNvSpPr/>
          <p:nvPr/>
        </p:nvSpPr>
        <p:spPr>
          <a:xfrm>
            <a:off x="-1" y="6483096"/>
            <a:ext cx="12192000" cy="374904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ABA9D2-A2B5-443C-A9C9-B584720954D6}"/>
              </a:ext>
            </a:extLst>
          </p:cNvPr>
          <p:cNvSpPr/>
          <p:nvPr/>
        </p:nvSpPr>
        <p:spPr>
          <a:xfrm>
            <a:off x="9139546" y="2128289"/>
            <a:ext cx="3052454" cy="2526008"/>
          </a:xfrm>
          <a:prstGeom prst="rect">
            <a:avLst/>
          </a:prstGeom>
          <a:solidFill>
            <a:srgbClr val="FF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ED0418-4774-4228-8E54-E41982DE31AB}"/>
              </a:ext>
            </a:extLst>
          </p:cNvPr>
          <p:cNvSpPr/>
          <p:nvPr/>
        </p:nvSpPr>
        <p:spPr>
          <a:xfrm>
            <a:off x="6092866" y="2128289"/>
            <a:ext cx="3052454" cy="25260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20CC82A-2345-4ABB-B63C-29E65603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1DED989-29F8-4616-AC79-3BE502A0E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7725" y="5104665"/>
            <a:ext cx="2876550" cy="1447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CA001C-6C8F-4BCD-8E8C-3E31A77875CB}"/>
              </a:ext>
            </a:extLst>
          </p:cNvPr>
          <p:cNvSpPr txBox="1"/>
          <p:nvPr/>
        </p:nvSpPr>
        <p:spPr>
          <a:xfrm>
            <a:off x="759210" y="3724408"/>
            <a:ext cx="15901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아이디어 기획 변경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2089B8-905F-4C56-9D44-A980C0D59149}"/>
              </a:ext>
            </a:extLst>
          </p:cNvPr>
          <p:cNvSpPr txBox="1"/>
          <p:nvPr/>
        </p:nvSpPr>
        <p:spPr>
          <a:xfrm>
            <a:off x="3976515" y="3724408"/>
            <a:ext cx="11669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아이디어 설명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687666-E574-4987-B63C-8F236CD05D7B}"/>
              </a:ext>
            </a:extLst>
          </p:cNvPr>
          <p:cNvSpPr txBox="1"/>
          <p:nvPr/>
        </p:nvSpPr>
        <p:spPr>
          <a:xfrm>
            <a:off x="7002081" y="3724408"/>
            <a:ext cx="12182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주요 기능 시연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4BAF989-F630-4031-9554-DC18B55705C1}"/>
              </a:ext>
            </a:extLst>
          </p:cNvPr>
          <p:cNvGrpSpPr/>
          <p:nvPr/>
        </p:nvGrpSpPr>
        <p:grpSpPr>
          <a:xfrm>
            <a:off x="3048280" y="2296912"/>
            <a:ext cx="6096346" cy="2228872"/>
            <a:chOff x="2689724" y="2440316"/>
            <a:chExt cx="6096346" cy="190195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3F93ED0-AD7E-4F39-AE73-E947DA871E1B}"/>
                </a:ext>
              </a:extLst>
            </p:cNvPr>
            <p:cNvCxnSpPr>
              <a:cxnSpLocks/>
            </p:cNvCxnSpPr>
            <p:nvPr/>
          </p:nvCxnSpPr>
          <p:spPr>
            <a:xfrm>
              <a:off x="2689724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47C3302-85F9-4910-A1A0-2D28CE272787}"/>
                </a:ext>
              </a:extLst>
            </p:cNvPr>
            <p:cNvCxnSpPr>
              <a:cxnSpLocks/>
            </p:cNvCxnSpPr>
            <p:nvPr/>
          </p:nvCxnSpPr>
          <p:spPr>
            <a:xfrm>
              <a:off x="5735030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A375C54-3D11-4FA2-9137-0B5A272835C3}"/>
                </a:ext>
              </a:extLst>
            </p:cNvPr>
            <p:cNvCxnSpPr>
              <a:cxnSpLocks/>
            </p:cNvCxnSpPr>
            <p:nvPr/>
          </p:nvCxnSpPr>
          <p:spPr>
            <a:xfrm>
              <a:off x="8786070" y="2440316"/>
              <a:ext cx="0" cy="190195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933C762-2AC2-4141-A8FA-92A8567A4262}"/>
              </a:ext>
            </a:extLst>
          </p:cNvPr>
          <p:cNvSpPr txBox="1"/>
          <p:nvPr/>
        </p:nvSpPr>
        <p:spPr>
          <a:xfrm>
            <a:off x="10534430" y="3724408"/>
            <a:ext cx="4280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Q&amp;A</a:t>
            </a:r>
            <a:endParaRPr lang="ko-KR" altLang="en-US" sz="16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24C05-5513-429D-8173-520AC8A40A45}"/>
              </a:ext>
            </a:extLst>
          </p:cNvPr>
          <p:cNvSpPr txBox="1"/>
          <p:nvPr/>
        </p:nvSpPr>
        <p:spPr>
          <a:xfrm>
            <a:off x="4750372" y="960032"/>
            <a:ext cx="26912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CONTENTS</a:t>
            </a:r>
            <a:endParaRPr lang="ko-KR" altLang="en-US" sz="40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DDC310D7-9409-4AE1-BBE5-05BC806802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9787" y="2838459"/>
            <a:ext cx="549014" cy="549012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248D14E2-1B14-4601-BFB7-672FAF5F83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3802" y="2782252"/>
            <a:ext cx="618358" cy="70268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B909096-FCAD-4795-A256-2EC81F876CEF}"/>
              </a:ext>
            </a:extLst>
          </p:cNvPr>
          <p:cNvGrpSpPr/>
          <p:nvPr/>
        </p:nvGrpSpPr>
        <p:grpSpPr>
          <a:xfrm>
            <a:off x="1395326" y="1958358"/>
            <a:ext cx="314810" cy="338554"/>
            <a:chOff x="1395326" y="1549351"/>
            <a:chExt cx="314810" cy="33855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3F6FDB9-000B-4B86-B477-115C4F17E714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824A4D-8596-4A4F-A86D-DE26E508957D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7CA9623-DF4D-4389-8801-E39DE528812D}"/>
              </a:ext>
            </a:extLst>
          </p:cNvPr>
          <p:cNvGrpSpPr/>
          <p:nvPr/>
        </p:nvGrpSpPr>
        <p:grpSpPr>
          <a:xfrm>
            <a:off x="4401036" y="1958358"/>
            <a:ext cx="314810" cy="338554"/>
            <a:chOff x="1395326" y="1549351"/>
            <a:chExt cx="314810" cy="338554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CB17CB7-A3A5-41F8-A2FE-F7613809BD73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A74BFC-0DD1-43E9-AF99-62A14C432653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63" name="그래픽 62">
            <a:extLst>
              <a:ext uri="{FF2B5EF4-FFF2-40B4-BE49-F238E27FC236}">
                <a16:creationId xmlns:a16="http://schemas.microsoft.com/office/drawing/2014/main" id="{0A57DEC0-1E55-4B72-B6E4-34BE45C8E2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9390" y="2745867"/>
            <a:ext cx="486710" cy="67716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677E8318-4AC1-4382-A564-E4CF70A31D71}"/>
              </a:ext>
            </a:extLst>
          </p:cNvPr>
          <p:cNvGrpSpPr/>
          <p:nvPr/>
        </p:nvGrpSpPr>
        <p:grpSpPr>
          <a:xfrm>
            <a:off x="7452253" y="1958358"/>
            <a:ext cx="314810" cy="338554"/>
            <a:chOff x="1395326" y="1549351"/>
            <a:chExt cx="314810" cy="33855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9F8D4D2-48A5-4CD6-9461-0EC235E47A9B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A59CF-E206-4F7B-8993-7B48997811A1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3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F5B3669-2C8A-4AD7-8011-0C12291B25DD}"/>
              </a:ext>
            </a:extLst>
          </p:cNvPr>
          <p:cNvGrpSpPr/>
          <p:nvPr/>
        </p:nvGrpSpPr>
        <p:grpSpPr>
          <a:xfrm>
            <a:off x="10585576" y="1958358"/>
            <a:ext cx="314810" cy="338554"/>
            <a:chOff x="1395326" y="1549351"/>
            <a:chExt cx="314810" cy="338554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9427450-423A-40A3-8BBC-E4E8B3BBC322}"/>
                </a:ext>
              </a:extLst>
            </p:cNvPr>
            <p:cNvSpPr/>
            <p:nvPr/>
          </p:nvSpPr>
          <p:spPr>
            <a:xfrm>
              <a:off x="1395326" y="1549351"/>
              <a:ext cx="314810" cy="314810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75767A-293D-438A-A7B8-21702BDE752D}"/>
                </a:ext>
              </a:extLst>
            </p:cNvPr>
            <p:cNvSpPr txBox="1"/>
            <p:nvPr/>
          </p:nvSpPr>
          <p:spPr>
            <a:xfrm>
              <a:off x="1465367" y="1549351"/>
              <a:ext cx="1747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200" dirty="0">
                  <a:solidFill>
                    <a:schemeClr val="bg1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4</a:t>
              </a:r>
              <a:endParaRPr lang="ko-KR" altLang="en-US" sz="2200" dirty="0">
                <a:solidFill>
                  <a:schemeClr val="bg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66" name="그래픽 65">
            <a:extLst>
              <a:ext uri="{FF2B5EF4-FFF2-40B4-BE49-F238E27FC236}">
                <a16:creationId xmlns:a16="http://schemas.microsoft.com/office/drawing/2014/main" id="{163667AE-EAFF-416D-8487-2FA71E9890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6054" y="2823511"/>
            <a:ext cx="599516" cy="5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6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099AF-3908-4C45-A396-A180D0F85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6614FD7C-7EC6-4FBD-B93A-CA701691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5245" y="795528"/>
            <a:ext cx="936638" cy="93663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F42C25E-D96B-42A9-92C6-A0374A67E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5245" y="5136962"/>
            <a:ext cx="925510" cy="92551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01F974C-8DD7-47A2-8C2F-2C54B98BD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9350" y="4177937"/>
            <a:ext cx="1257300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6DB5DC-6984-4FDE-B64E-BD10AA2E52A4}"/>
              </a:ext>
            </a:extLst>
          </p:cNvPr>
          <p:cNvSpPr txBox="1"/>
          <p:nvPr/>
        </p:nvSpPr>
        <p:spPr>
          <a:xfrm>
            <a:off x="7068196" y="3685494"/>
            <a:ext cx="319318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아이디어 기획 변경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51FFDE86-1DCC-4C42-A0E6-CE4A8FC2C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9350" y="1422765"/>
            <a:ext cx="1257300" cy="1257300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6656676-1FC5-4EDA-96CD-F8432ED88EDB}"/>
              </a:ext>
            </a:extLst>
          </p:cNvPr>
          <p:cNvSpPr/>
          <p:nvPr/>
        </p:nvSpPr>
        <p:spPr>
          <a:xfrm rot="16200000">
            <a:off x="5499456" y="3231930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E63C1423-21BE-4B3F-B055-623004659C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1687" y="-8542"/>
            <a:ext cx="428625" cy="8763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933A0A0-CDF4-4D75-8B7F-99439348BC73}"/>
              </a:ext>
            </a:extLst>
          </p:cNvPr>
          <p:cNvGrpSpPr/>
          <p:nvPr/>
        </p:nvGrpSpPr>
        <p:grpSpPr>
          <a:xfrm>
            <a:off x="7068195" y="2822443"/>
            <a:ext cx="492443" cy="501587"/>
            <a:chOff x="7068195" y="1691107"/>
            <a:chExt cx="492443" cy="50158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0D43A74-14A0-42C7-AE9B-D2526645FC21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CC1392-5358-4C1E-89CE-D8F3BE536055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19" name="그래픽 18">
            <a:extLst>
              <a:ext uri="{FF2B5EF4-FFF2-40B4-BE49-F238E27FC236}">
                <a16:creationId xmlns:a16="http://schemas.microsoft.com/office/drawing/2014/main" id="{DEF8845A-FD80-450F-90D2-5B3F25A72C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4896" y="2206841"/>
            <a:ext cx="2426208" cy="2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6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DDD42-2450-4EBB-87B8-01A9E3B10C2A}"/>
              </a:ext>
            </a:extLst>
          </p:cNvPr>
          <p:cNvSpPr/>
          <p:nvPr/>
        </p:nvSpPr>
        <p:spPr>
          <a:xfrm>
            <a:off x="0" y="0"/>
            <a:ext cx="3248025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319E3E0B-3943-405E-9D97-17232E991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813" y="-8542"/>
            <a:ext cx="428625" cy="1895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FA85C-0933-4E84-8E0A-B97F033D7962}"/>
              </a:ext>
            </a:extLst>
          </p:cNvPr>
          <p:cNvSpPr txBox="1"/>
          <p:nvPr/>
        </p:nvSpPr>
        <p:spPr>
          <a:xfrm>
            <a:off x="825717" y="3575948"/>
            <a:ext cx="1596592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아이디어</a:t>
            </a:r>
            <a:endParaRPr lang="en-US" altLang="ko-KR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/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기획 변경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4F87157-E18A-44CF-A5EE-75539FC3E38C}"/>
              </a:ext>
            </a:extLst>
          </p:cNvPr>
          <p:cNvGrpSpPr/>
          <p:nvPr/>
        </p:nvGrpSpPr>
        <p:grpSpPr>
          <a:xfrm>
            <a:off x="1377791" y="2819381"/>
            <a:ext cx="492443" cy="501587"/>
            <a:chOff x="7068195" y="1691107"/>
            <a:chExt cx="492443" cy="50158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8003790-B777-44CC-9F47-3ED94B5B89C6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67C538-01B6-4944-98A7-E52FBCF0314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56" name="그래픽 55">
            <a:extLst>
              <a:ext uri="{FF2B5EF4-FFF2-40B4-BE49-F238E27FC236}">
                <a16:creationId xmlns:a16="http://schemas.microsoft.com/office/drawing/2014/main" id="{F84A3877-F510-4373-AA4C-6587BCC84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728116" y="4560833"/>
            <a:ext cx="2962275" cy="19240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CFF55D4-2F36-4A4F-B526-841EF5380554}"/>
              </a:ext>
            </a:extLst>
          </p:cNvPr>
          <p:cNvGrpSpPr/>
          <p:nvPr/>
        </p:nvGrpSpPr>
        <p:grpSpPr>
          <a:xfrm>
            <a:off x="3949980" y="1899090"/>
            <a:ext cx="4061036" cy="606916"/>
            <a:chOff x="3949980" y="1899090"/>
            <a:chExt cx="4061036" cy="60691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C39660-57AD-4EC2-B65E-80148F0D2A10}"/>
                </a:ext>
              </a:extLst>
            </p:cNvPr>
            <p:cNvSpPr txBox="1"/>
            <p:nvPr/>
          </p:nvSpPr>
          <p:spPr>
            <a:xfrm>
              <a:off x="4715242" y="2099459"/>
              <a:ext cx="329577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‘ </a:t>
              </a:r>
              <a:r>
                <a:rPr lang="ko-KR" altLang="en-US" sz="20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아이디어 톤 </a:t>
              </a:r>
              <a:r>
                <a:rPr lang="en-US" altLang="ko-KR" sz="20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’ </a:t>
              </a:r>
              <a:r>
                <a:rPr lang="ko-KR" altLang="en-US" sz="20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이후 피드백 반영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B5713D5-0B6C-41BE-B67B-1E5196810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3949980" y="1899090"/>
              <a:ext cx="606916" cy="606916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B971A0-7BD9-4425-ABAD-C4BB524C7D04}"/>
              </a:ext>
            </a:extLst>
          </p:cNvPr>
          <p:cNvGrpSpPr/>
          <p:nvPr/>
        </p:nvGrpSpPr>
        <p:grpSpPr>
          <a:xfrm>
            <a:off x="3949980" y="2692940"/>
            <a:ext cx="7129184" cy="606916"/>
            <a:chOff x="3949980" y="2692940"/>
            <a:chExt cx="7129184" cy="6069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C50D14-6B21-4ED8-BD8E-92B610E17879}"/>
                </a:ext>
              </a:extLst>
            </p:cNvPr>
            <p:cNvSpPr txBox="1"/>
            <p:nvPr/>
          </p:nvSpPr>
          <p:spPr>
            <a:xfrm>
              <a:off x="4715242" y="2893309"/>
              <a:ext cx="6363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0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선한 영향력 프로젝트에 참여하는 분들에게 힘이 되어 주는 것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365E8BE-0F20-4F6D-9956-C895CC676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3949980" y="2692940"/>
              <a:ext cx="606916" cy="60691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D7D3BA-6C6B-4659-A241-733196121387}"/>
              </a:ext>
            </a:extLst>
          </p:cNvPr>
          <p:cNvGrpSpPr/>
          <p:nvPr/>
        </p:nvGrpSpPr>
        <p:grpSpPr>
          <a:xfrm>
            <a:off x="3949980" y="3486790"/>
            <a:ext cx="6827819" cy="606916"/>
            <a:chOff x="3949980" y="3486790"/>
            <a:chExt cx="6827819" cy="60691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796A46-F1AE-4923-8D19-E144851B3A42}"/>
                </a:ext>
              </a:extLst>
            </p:cNvPr>
            <p:cNvSpPr txBox="1"/>
            <p:nvPr/>
          </p:nvSpPr>
          <p:spPr>
            <a:xfrm>
              <a:off x="4715242" y="3687159"/>
              <a:ext cx="606255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‘</a:t>
              </a:r>
              <a:r>
                <a:rPr lang="ko-KR" altLang="en-US" sz="20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돈 </a:t>
              </a:r>
              <a:r>
                <a:rPr lang="ko-KR" altLang="en-US" sz="2000" dirty="0" err="1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쭐내러</a:t>
              </a:r>
              <a:r>
                <a:rPr lang="ko-KR" altLang="en-US" sz="20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 가자</a:t>
              </a:r>
              <a:r>
                <a:rPr lang="en-US" altLang="ko-KR" sz="20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 ‘ </a:t>
              </a:r>
              <a:r>
                <a:rPr lang="ko-KR" altLang="en-US" sz="20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는 것이 아이들에게 궁극적으로 도움이 됨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D7CB23D-BA6E-4613-A980-90DACFAF4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3949980" y="3486790"/>
              <a:ext cx="606916" cy="60691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BF19BF-DFC6-408A-AD06-632E6A905259}"/>
              </a:ext>
            </a:extLst>
          </p:cNvPr>
          <p:cNvGrpSpPr/>
          <p:nvPr/>
        </p:nvGrpSpPr>
        <p:grpSpPr>
          <a:xfrm>
            <a:off x="3949980" y="4280640"/>
            <a:ext cx="3298007" cy="606916"/>
            <a:chOff x="3949980" y="4280640"/>
            <a:chExt cx="3298007" cy="6069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F65572-6130-4410-8189-29B19734855C}"/>
                </a:ext>
              </a:extLst>
            </p:cNvPr>
            <p:cNvSpPr txBox="1"/>
            <p:nvPr/>
          </p:nvSpPr>
          <p:spPr>
            <a:xfrm>
              <a:off x="4715242" y="4481009"/>
              <a:ext cx="253274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000" dirty="0">
                  <a:solidFill>
                    <a:srgbClr val="56304B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기부와 후원의 인식 변화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D8D3E2A-BBEC-46B2-AD9F-E5A3AF697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>
              <a:off x="3949980" y="4280640"/>
              <a:ext cx="606916" cy="606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15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099AF-3908-4C45-A396-A180D0F85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CF5D554-4F21-4606-B78D-0576D1C81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5245" y="795528"/>
            <a:ext cx="925510" cy="92551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F42C25E-D96B-42A9-92C6-A0374A67E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5245" y="5136962"/>
            <a:ext cx="925510" cy="92551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01F974C-8DD7-47A2-8C2F-2C54B98BD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9350" y="4177937"/>
            <a:ext cx="1257300" cy="12573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1FFDE86-1DCC-4C42-A0E6-CE4A8FC2C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9350" y="1422765"/>
            <a:ext cx="1257300" cy="12573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1CEBBDA7-762F-47B9-847D-D2D5F1FE06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34896" y="2215897"/>
            <a:ext cx="2426208" cy="2426208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6656676-1FC5-4EDA-96CD-F8432ED88EDB}"/>
              </a:ext>
            </a:extLst>
          </p:cNvPr>
          <p:cNvSpPr/>
          <p:nvPr/>
        </p:nvSpPr>
        <p:spPr>
          <a:xfrm rot="16200000">
            <a:off x="5499456" y="3231930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E63C1423-21BE-4B3F-B055-623004659C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81687" y="-8542"/>
            <a:ext cx="428625" cy="876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F4342A-7713-4014-81E3-8B8F1E82738B}"/>
              </a:ext>
            </a:extLst>
          </p:cNvPr>
          <p:cNvSpPr txBox="1"/>
          <p:nvPr/>
        </p:nvSpPr>
        <p:spPr>
          <a:xfrm>
            <a:off x="7068196" y="3685494"/>
            <a:ext cx="234359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아이디어 설명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505D12C-92BD-4B63-826D-94647EC9CD22}"/>
              </a:ext>
            </a:extLst>
          </p:cNvPr>
          <p:cNvGrpSpPr/>
          <p:nvPr/>
        </p:nvGrpSpPr>
        <p:grpSpPr>
          <a:xfrm>
            <a:off x="7068195" y="2822443"/>
            <a:ext cx="492443" cy="501587"/>
            <a:chOff x="7068195" y="1691107"/>
            <a:chExt cx="492443" cy="50158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539FBF4-1C8B-430E-824C-FCDCD9A5FDBE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F9C7F5-C75C-42E0-98C2-7F2B3F05D6AB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40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C63982-8C63-403C-99AE-188E2A395292}"/>
              </a:ext>
            </a:extLst>
          </p:cNvPr>
          <p:cNvSpPr/>
          <p:nvPr/>
        </p:nvSpPr>
        <p:spPr>
          <a:xfrm>
            <a:off x="0" y="0"/>
            <a:ext cx="12192000" cy="153451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88BF6A3-E63D-4C8B-A12B-CF6B54EFA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21087B-F845-4102-89DC-14198EE18E16}"/>
              </a:ext>
            </a:extLst>
          </p:cNvPr>
          <p:cNvSpPr txBox="1"/>
          <p:nvPr/>
        </p:nvSpPr>
        <p:spPr>
          <a:xfrm>
            <a:off x="4216975" y="626675"/>
            <a:ext cx="3758049" cy="667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아이디어 설명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66CC3B-BE04-4C4E-BFC5-5E8FB4C72710}"/>
              </a:ext>
            </a:extLst>
          </p:cNvPr>
          <p:cNvGrpSpPr/>
          <p:nvPr/>
        </p:nvGrpSpPr>
        <p:grpSpPr>
          <a:xfrm>
            <a:off x="3724532" y="792707"/>
            <a:ext cx="492443" cy="501587"/>
            <a:chOff x="7068195" y="1691107"/>
            <a:chExt cx="492443" cy="501587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B67F385-12E8-451B-B816-ACB8C9615EC9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B3B8EA-BF47-44AC-938E-68C57835DBD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36AA906-A697-4B54-84F1-AAAABB717788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3139440" y="3893059"/>
            <a:ext cx="5491680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4097A69-9A3F-4A46-AEE2-2A971B185D41}"/>
              </a:ext>
            </a:extLst>
          </p:cNvPr>
          <p:cNvCxnSpPr/>
          <p:nvPr/>
        </p:nvCxnSpPr>
        <p:spPr>
          <a:xfrm>
            <a:off x="2314947" y="4927523"/>
            <a:ext cx="29468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37E3028-E11F-4E01-AECA-B1850C7FFE84}"/>
              </a:ext>
            </a:extLst>
          </p:cNvPr>
          <p:cNvCxnSpPr/>
          <p:nvPr/>
        </p:nvCxnSpPr>
        <p:spPr>
          <a:xfrm>
            <a:off x="5961511" y="4927523"/>
            <a:ext cx="29468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BED7AF0-419A-49FC-A8AA-A64E3B4FE557}"/>
              </a:ext>
            </a:extLst>
          </p:cNvPr>
          <p:cNvCxnSpPr/>
          <p:nvPr/>
        </p:nvCxnSpPr>
        <p:spPr>
          <a:xfrm>
            <a:off x="9319833" y="4927523"/>
            <a:ext cx="29468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EA9FEF2-B594-4E15-A5FF-1BA8B74179DB}"/>
              </a:ext>
            </a:extLst>
          </p:cNvPr>
          <p:cNvSpPr txBox="1"/>
          <p:nvPr/>
        </p:nvSpPr>
        <p:spPr>
          <a:xfrm>
            <a:off x="1597146" y="5080880"/>
            <a:ext cx="172643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더 나은 사회를 만들기 위해 </a:t>
            </a:r>
            <a:endParaRPr lang="en-US" altLang="ko-KR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용기 낸 업체 재조명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5470E6-CB25-40D3-AB87-A6A1B58253D2}"/>
              </a:ext>
            </a:extLst>
          </p:cNvPr>
          <p:cNvSpPr txBox="1"/>
          <p:nvPr/>
        </p:nvSpPr>
        <p:spPr>
          <a:xfrm>
            <a:off x="4814402" y="5080880"/>
            <a:ext cx="25632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지켜나가야</a:t>
            </a:r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 할 가치를 함께 지켜가고</a:t>
            </a:r>
            <a:endParaRPr lang="en-US" altLang="ko-KR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실제적인 변화를 함께 만들어 나가고자 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2FAEC4-1680-4505-9D0A-2155DA7818FF}"/>
              </a:ext>
            </a:extLst>
          </p:cNvPr>
          <p:cNvSpPr txBox="1"/>
          <p:nvPr/>
        </p:nvSpPr>
        <p:spPr>
          <a:xfrm>
            <a:off x="8202881" y="5080880"/>
            <a:ext cx="25247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프로젝트에 참여하는 업체가 많아질 수록</a:t>
            </a:r>
            <a:endParaRPr lang="en-US" altLang="ko-KR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더 많은 혜택이 아이들에게 </a:t>
            </a:r>
            <a:r>
              <a:rPr lang="ko-KR" altLang="en-US" sz="1200" dirty="0" err="1">
                <a:solidFill>
                  <a:srgbClr val="56304B"/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돌아감</a:t>
            </a:r>
            <a:endParaRPr lang="ko-KR" altLang="en-US" sz="1200" dirty="0">
              <a:solidFill>
                <a:srgbClr val="56304B"/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D0771C3-50E3-402F-AFA9-70A7C2723627}"/>
              </a:ext>
            </a:extLst>
          </p:cNvPr>
          <p:cNvGrpSpPr/>
          <p:nvPr/>
        </p:nvGrpSpPr>
        <p:grpSpPr>
          <a:xfrm>
            <a:off x="1626234" y="3057002"/>
            <a:ext cx="1672114" cy="1672114"/>
            <a:chOff x="4625816" y="2303599"/>
            <a:chExt cx="1672114" cy="1672114"/>
          </a:xfrm>
          <a:solidFill>
            <a:srgbClr val="F48F53"/>
          </a:solidFill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4FF5D08-59D7-4BCC-AFF2-FE1B66F470D0}"/>
                </a:ext>
              </a:extLst>
            </p:cNvPr>
            <p:cNvSpPr/>
            <p:nvPr/>
          </p:nvSpPr>
          <p:spPr>
            <a:xfrm>
              <a:off x="4625816" y="2303599"/>
              <a:ext cx="1672114" cy="16721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281FCE3-E235-4EDB-AA61-4787ECA382D8}"/>
                </a:ext>
              </a:extLst>
            </p:cNvPr>
            <p:cNvGrpSpPr/>
            <p:nvPr/>
          </p:nvGrpSpPr>
          <p:grpSpPr>
            <a:xfrm>
              <a:off x="4973668" y="2552833"/>
              <a:ext cx="972542" cy="1122431"/>
              <a:chOff x="4973668" y="2552833"/>
              <a:chExt cx="972542" cy="1122431"/>
            </a:xfrm>
            <a:grpFill/>
          </p:grpSpPr>
          <p:sp>
            <p:nvSpPr>
              <p:cNvPr id="48" name="Rectangle 304">
                <a:extLst>
                  <a:ext uri="{FF2B5EF4-FFF2-40B4-BE49-F238E27FC236}">
                    <a16:creationId xmlns:a16="http://schemas.microsoft.com/office/drawing/2014/main" id="{2602BC11-9EC9-4D8C-A03B-1CDB0890C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3668" y="3090489"/>
                <a:ext cx="972542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60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참여 업체 재조명</a:t>
                </a:r>
                <a:endParaRPr kumimoji="0" lang="en-US" altLang="ko-KR" sz="16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  <p:sp>
            <p:nvSpPr>
              <p:cNvPr id="49" name="Rectangle 304">
                <a:extLst>
                  <a:ext uri="{FF2B5EF4-FFF2-40B4-BE49-F238E27FC236}">
                    <a16:creationId xmlns:a16="http://schemas.microsoft.com/office/drawing/2014/main" id="{DDB602B8-3B3A-4897-BCE6-2B84ECA79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1406" y="2552833"/>
                <a:ext cx="964803" cy="52322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2800" dirty="0">
                    <a:solidFill>
                      <a:schemeClr val="bg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</a:t>
                </a:r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E13B9C2-518F-4D10-A0C8-68DB97F521F2}"/>
              </a:ext>
            </a:extLst>
          </p:cNvPr>
          <p:cNvGrpSpPr/>
          <p:nvPr/>
        </p:nvGrpSpPr>
        <p:grpSpPr>
          <a:xfrm>
            <a:off x="5272798" y="3057002"/>
            <a:ext cx="1672114" cy="1672114"/>
            <a:chOff x="6981537" y="2303599"/>
            <a:chExt cx="1672114" cy="1672114"/>
          </a:xfrm>
          <a:solidFill>
            <a:srgbClr val="B8CB43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695630-24DE-477B-BC82-F76B79B14FA8}"/>
                </a:ext>
              </a:extLst>
            </p:cNvPr>
            <p:cNvSpPr/>
            <p:nvPr/>
          </p:nvSpPr>
          <p:spPr>
            <a:xfrm>
              <a:off x="6981537" y="2303599"/>
              <a:ext cx="1672114" cy="16721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3E15557-617C-4699-AF34-A016531B7B1B}"/>
                </a:ext>
              </a:extLst>
            </p:cNvPr>
            <p:cNvGrpSpPr/>
            <p:nvPr/>
          </p:nvGrpSpPr>
          <p:grpSpPr>
            <a:xfrm>
              <a:off x="7329389" y="2552833"/>
              <a:ext cx="972542" cy="1107995"/>
              <a:chOff x="7329389" y="2552833"/>
              <a:chExt cx="972542" cy="1107995"/>
            </a:xfrm>
            <a:grpFill/>
          </p:grpSpPr>
          <p:sp>
            <p:nvSpPr>
              <p:cNvPr id="53" name="Rectangle 304">
                <a:extLst>
                  <a:ext uri="{FF2B5EF4-FFF2-40B4-BE49-F238E27FC236}">
                    <a16:creationId xmlns:a16="http://schemas.microsoft.com/office/drawing/2014/main" id="{0ADF30A9-BCD4-4B58-BB00-D169ABAF7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9389" y="3076053"/>
                <a:ext cx="972542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6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적극적</a:t>
                </a:r>
                <a:endParaRPr kumimoji="0" lang="en-US" altLang="ko-KR" sz="16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  <a:p>
                <a:pPr algn="ctr" eaLnBrk="1" latinLnBrk="1" hangingPunct="1"/>
                <a:r>
                  <a:rPr kumimoji="0" lang="ko-KR" altLang="en-US" sz="16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참여 유도</a:t>
                </a:r>
                <a:endParaRPr kumimoji="0" lang="en-US" altLang="ko-KR" sz="16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  <p:sp>
            <p:nvSpPr>
              <p:cNvPr id="54" name="Rectangle 304">
                <a:extLst>
                  <a:ext uri="{FF2B5EF4-FFF2-40B4-BE49-F238E27FC236}">
                    <a16:creationId xmlns:a16="http://schemas.microsoft.com/office/drawing/2014/main" id="{A3FCEFEB-B066-4F45-A4C1-8CD7B7CB2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7127" y="2552833"/>
                <a:ext cx="964803" cy="52322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2800" dirty="0">
                    <a:solidFill>
                      <a:schemeClr val="bg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</a:t>
                </a: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7DC13A-6B5A-4371-832A-E36082BEC615}"/>
              </a:ext>
            </a:extLst>
          </p:cNvPr>
          <p:cNvGrpSpPr/>
          <p:nvPr/>
        </p:nvGrpSpPr>
        <p:grpSpPr>
          <a:xfrm>
            <a:off x="8631120" y="3057002"/>
            <a:ext cx="1672114" cy="1672114"/>
            <a:chOff x="9337258" y="2303599"/>
            <a:chExt cx="1672114" cy="1672114"/>
          </a:xfrm>
          <a:solidFill>
            <a:srgbClr val="FFB77E"/>
          </a:solidFill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4F9F15D-1F92-4CD0-BCDD-B7A5431B40F6}"/>
                </a:ext>
              </a:extLst>
            </p:cNvPr>
            <p:cNvSpPr/>
            <p:nvPr/>
          </p:nvSpPr>
          <p:spPr>
            <a:xfrm>
              <a:off x="9337258" y="2303599"/>
              <a:ext cx="1672114" cy="16721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B9C3D0E-115C-42FA-97D0-04DAA370CC5C}"/>
                </a:ext>
              </a:extLst>
            </p:cNvPr>
            <p:cNvGrpSpPr/>
            <p:nvPr/>
          </p:nvGrpSpPr>
          <p:grpSpPr>
            <a:xfrm>
              <a:off x="9570892" y="2552833"/>
              <a:ext cx="1200978" cy="997321"/>
              <a:chOff x="9570892" y="2552833"/>
              <a:chExt cx="1200978" cy="997321"/>
            </a:xfrm>
            <a:grpFill/>
          </p:grpSpPr>
          <p:sp>
            <p:nvSpPr>
              <p:cNvPr id="58" name="Rectangle 304">
                <a:extLst>
                  <a:ext uri="{FF2B5EF4-FFF2-40B4-BE49-F238E27FC236}">
                    <a16:creationId xmlns:a16="http://schemas.microsoft.com/office/drawing/2014/main" id="{8FDF45BC-C3ED-4257-907D-CAEB35D02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0892" y="3211600"/>
                <a:ext cx="120097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600" dirty="0">
                    <a:solidFill>
                      <a:schemeClr val="bg1"/>
                    </a:solidFill>
                    <a:latin typeface="나눔스퀘어라운드 Light" panose="020B0600000101010101" pitchFamily="50" charset="-127"/>
                    <a:ea typeface="나눔스퀘어라운드 Light" panose="020B0600000101010101" pitchFamily="50" charset="-127"/>
                  </a:rPr>
                  <a:t>기대 효과</a:t>
                </a:r>
                <a:endParaRPr kumimoji="0" lang="en-US" altLang="ko-KR" sz="16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endParaRPr>
              </a:p>
            </p:txBody>
          </p:sp>
          <p:sp>
            <p:nvSpPr>
              <p:cNvPr id="59" name="Rectangle 304">
                <a:extLst>
                  <a:ext uri="{FF2B5EF4-FFF2-40B4-BE49-F238E27FC236}">
                    <a16:creationId xmlns:a16="http://schemas.microsoft.com/office/drawing/2014/main" id="{CE5AAD35-9853-4C99-B89B-A156E5D76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2848" y="2552833"/>
                <a:ext cx="964803" cy="52322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2800" dirty="0">
                    <a:solidFill>
                      <a:schemeClr val="bg1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140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099AF-3908-4C45-A396-A180D0F85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CF5D554-4F21-4606-B78D-0576D1C81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5245" y="795528"/>
            <a:ext cx="925510" cy="92551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F42C25E-D96B-42A9-92C6-A0374A67E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5245" y="5136962"/>
            <a:ext cx="925510" cy="92551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1FFDE86-1DCC-4C42-A0E6-CE4A8FC2C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9350" y="1422765"/>
            <a:ext cx="1257300" cy="1257300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6656676-1FC5-4EDA-96CD-F8432ED88EDB}"/>
              </a:ext>
            </a:extLst>
          </p:cNvPr>
          <p:cNvSpPr/>
          <p:nvPr/>
        </p:nvSpPr>
        <p:spPr>
          <a:xfrm rot="16200000">
            <a:off x="5499456" y="3231930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E63C1423-21BE-4B3F-B055-623004659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1687" y="-8542"/>
            <a:ext cx="428625" cy="876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60BFA9-2BB7-477F-AEEE-C9A3F7A5EEBC}"/>
              </a:ext>
            </a:extLst>
          </p:cNvPr>
          <p:cNvSpPr txBox="1"/>
          <p:nvPr/>
        </p:nvSpPr>
        <p:spPr>
          <a:xfrm>
            <a:off x="7068196" y="3685494"/>
            <a:ext cx="244618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주요 기능 시연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6CE476-06AE-46B6-9589-FA0C52EA1356}"/>
              </a:ext>
            </a:extLst>
          </p:cNvPr>
          <p:cNvGrpSpPr/>
          <p:nvPr/>
        </p:nvGrpSpPr>
        <p:grpSpPr>
          <a:xfrm>
            <a:off x="7068195" y="2822443"/>
            <a:ext cx="492443" cy="501587"/>
            <a:chOff x="7068195" y="1691107"/>
            <a:chExt cx="492443" cy="50158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6854A16-FDA6-4334-8CF5-8E9794F9364B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3C2196-4691-42A5-924E-C0F1EDE309C7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25" name="그래픽 24">
            <a:extLst>
              <a:ext uri="{FF2B5EF4-FFF2-40B4-BE49-F238E27FC236}">
                <a16:creationId xmlns:a16="http://schemas.microsoft.com/office/drawing/2014/main" id="{16BD608B-7FF1-44DB-AA61-43B2DDAC43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9358" y="4177937"/>
            <a:ext cx="1257292" cy="1257292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1CD74FDA-0B43-4C44-8BF3-3EC3A73996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4900" y="2215897"/>
            <a:ext cx="2426200" cy="2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8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C63982-8C63-403C-99AE-188E2A395292}"/>
              </a:ext>
            </a:extLst>
          </p:cNvPr>
          <p:cNvSpPr/>
          <p:nvPr/>
        </p:nvSpPr>
        <p:spPr>
          <a:xfrm>
            <a:off x="0" y="0"/>
            <a:ext cx="12192000" cy="153451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B88BF6A3-E63D-4C8B-A12B-CF6B54EFA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655" y="-8542"/>
            <a:ext cx="828675" cy="12763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21087B-F845-4102-89DC-14198EE18E16}"/>
              </a:ext>
            </a:extLst>
          </p:cNvPr>
          <p:cNvSpPr txBox="1"/>
          <p:nvPr/>
        </p:nvSpPr>
        <p:spPr>
          <a:xfrm>
            <a:off x="4216975" y="626675"/>
            <a:ext cx="3758049" cy="667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도메인 주소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966CC3B-BE04-4C4E-BFC5-5E8FB4C72710}"/>
              </a:ext>
            </a:extLst>
          </p:cNvPr>
          <p:cNvGrpSpPr/>
          <p:nvPr/>
        </p:nvGrpSpPr>
        <p:grpSpPr>
          <a:xfrm>
            <a:off x="3724532" y="792707"/>
            <a:ext cx="492443" cy="501587"/>
            <a:chOff x="7068195" y="1691107"/>
            <a:chExt cx="492443" cy="501587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B67F385-12E8-451B-B816-ACB8C9615EC9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B3B8EA-BF47-44AC-938E-68C57835DBDA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9F1C38D-792F-4556-8E7F-4A01A48856BF}"/>
              </a:ext>
            </a:extLst>
          </p:cNvPr>
          <p:cNvGrpSpPr/>
          <p:nvPr/>
        </p:nvGrpSpPr>
        <p:grpSpPr>
          <a:xfrm>
            <a:off x="3724532" y="792707"/>
            <a:ext cx="492443" cy="501587"/>
            <a:chOff x="7068195" y="1691107"/>
            <a:chExt cx="492443" cy="50158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94E1EA3-A59C-4C47-9773-1FABA95700A7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D0358D-0CB9-429D-AE22-A807A5E1E95D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3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9D5CAD3-A69C-449C-ADDF-6935F56AE9FA}"/>
              </a:ext>
            </a:extLst>
          </p:cNvPr>
          <p:cNvSpPr txBox="1"/>
          <p:nvPr/>
        </p:nvSpPr>
        <p:spPr>
          <a:xfrm>
            <a:off x="2711195" y="3626879"/>
            <a:ext cx="676961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www.dreamtree.site</a:t>
            </a:r>
            <a:endParaRPr lang="ko-KR" altLang="en-US" sz="54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67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099AF-3908-4C45-A396-A180D0F85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D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CF5D554-4F21-4606-B78D-0576D1C81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5245" y="795528"/>
            <a:ext cx="925510" cy="92551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1FFDE86-1DCC-4C42-A0E6-CE4A8FC2C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350" y="1422765"/>
            <a:ext cx="1257300" cy="1257300"/>
          </a:xfrm>
          <a:prstGeom prst="rect">
            <a:avLst/>
          </a:prstGeom>
        </p:spPr>
      </p:pic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6656676-1FC5-4EDA-96CD-F8432ED88EDB}"/>
              </a:ext>
            </a:extLst>
          </p:cNvPr>
          <p:cNvSpPr/>
          <p:nvPr/>
        </p:nvSpPr>
        <p:spPr>
          <a:xfrm rot="16200000">
            <a:off x="5499456" y="3231930"/>
            <a:ext cx="819146" cy="394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E63C1423-21BE-4B3F-B055-623004659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1687" y="-8542"/>
            <a:ext cx="428625" cy="876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C20BAA-1C2F-4FD8-988F-83A85DD4417A}"/>
              </a:ext>
            </a:extLst>
          </p:cNvPr>
          <p:cNvSpPr txBox="1"/>
          <p:nvPr/>
        </p:nvSpPr>
        <p:spPr>
          <a:xfrm>
            <a:off x="7068196" y="3685494"/>
            <a:ext cx="8608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56304B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Q&amp;A</a:t>
            </a:r>
            <a:endParaRPr lang="ko-KR" altLang="en-US" sz="3200" dirty="0">
              <a:solidFill>
                <a:srgbClr val="56304B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F7DA52-8244-4CDB-8A90-8F741E219863}"/>
              </a:ext>
            </a:extLst>
          </p:cNvPr>
          <p:cNvGrpSpPr/>
          <p:nvPr/>
        </p:nvGrpSpPr>
        <p:grpSpPr>
          <a:xfrm>
            <a:off x="7068195" y="2822443"/>
            <a:ext cx="492443" cy="501587"/>
            <a:chOff x="7068195" y="1691107"/>
            <a:chExt cx="492443" cy="50158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439F907-7D36-4B20-B424-3242A1D36EC4}"/>
                </a:ext>
              </a:extLst>
            </p:cNvPr>
            <p:cNvSpPr/>
            <p:nvPr/>
          </p:nvSpPr>
          <p:spPr>
            <a:xfrm>
              <a:off x="7068195" y="1691107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D0659E-26A9-42E4-9EA5-68F62378DB51}"/>
                </a:ext>
              </a:extLst>
            </p:cNvPr>
            <p:cNvSpPr txBox="1"/>
            <p:nvPr/>
          </p:nvSpPr>
          <p:spPr>
            <a:xfrm>
              <a:off x="7188253" y="1731029"/>
              <a:ext cx="238848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5</a:t>
              </a:r>
              <a:endParaRPr lang="ko-KR" altLang="en-US" sz="3000" dirty="0">
                <a:solidFill>
                  <a:schemeClr val="bg1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</p:grpSp>
      <p:pic>
        <p:nvPicPr>
          <p:cNvPr id="25" name="그래픽 24">
            <a:extLst>
              <a:ext uri="{FF2B5EF4-FFF2-40B4-BE49-F238E27FC236}">
                <a16:creationId xmlns:a16="http://schemas.microsoft.com/office/drawing/2014/main" id="{E5CE0A7A-2CAC-43AF-81C3-89DD40FD96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9589" y="5134134"/>
            <a:ext cx="931166" cy="931166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01F974C-8DD7-47A2-8C2F-2C54B98BD2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19350" y="4177937"/>
            <a:ext cx="1257300" cy="125730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DB065838-C895-4930-B259-0087C65F96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4896" y="2214486"/>
            <a:ext cx="2426200" cy="2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06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791</Words>
  <Application>Microsoft Office PowerPoint</Application>
  <PresentationFormat>와이드스크린</PresentationFormat>
  <Paragraphs>157</Paragraphs>
  <Slides>10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나눔스퀘어라운드OTF Bold</vt:lpstr>
      <vt:lpstr>Arial</vt:lpstr>
      <vt:lpstr>나눔스퀘어라운드OTF ExtraBold</vt:lpstr>
      <vt:lpstr>맑은 고딕</vt:lpstr>
      <vt:lpstr>나눔스퀘어라운드 Light</vt:lpstr>
      <vt:lpstr>나눔스퀘어라운드OTF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zer544</dc:creator>
  <cp:lastModifiedBy>엄 규영</cp:lastModifiedBy>
  <cp:revision>126</cp:revision>
  <dcterms:created xsi:type="dcterms:W3CDTF">2019-11-15T01:34:19Z</dcterms:created>
  <dcterms:modified xsi:type="dcterms:W3CDTF">2020-07-06T02:50:13Z</dcterms:modified>
</cp:coreProperties>
</file>